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78" r:id="rId4"/>
    <p:sldId id="281" r:id="rId5"/>
    <p:sldId id="282" r:id="rId6"/>
    <p:sldId id="280" r:id="rId7"/>
    <p:sldId id="287" r:id="rId8"/>
    <p:sldId id="288" r:id="rId9"/>
    <p:sldId id="284" r:id="rId10"/>
    <p:sldId id="286" r:id="rId11"/>
    <p:sldId id="289" r:id="rId12"/>
    <p:sldId id="290" r:id="rId13"/>
    <p:sldId id="291" r:id="rId14"/>
    <p:sldId id="292" r:id="rId15"/>
    <p:sldId id="293" r:id="rId16"/>
    <p:sldId id="296" r:id="rId17"/>
    <p:sldId id="299" r:id="rId18"/>
    <p:sldId id="297" r:id="rId19"/>
    <p:sldId id="298" r:id="rId20"/>
    <p:sldId id="295" r:id="rId21"/>
    <p:sldId id="300" r:id="rId22"/>
    <p:sldId id="25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C55C-6168-4BC0-980A-D54474BCEB6C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03B8D-9AF0-4301-8401-4E06412F8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8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5498F-8CBB-4569-AAF3-8C4279AB7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50649E-75DF-47DA-9A4A-203E0529C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66885E12-E479-4306-A205-DBF0A01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3CCE-1F47-4581-B757-A2CE726FA0D1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EADD3AA2-790A-42FC-BDE1-A22DE71F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4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B86B-C473-4154-8F5F-7AFF002D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A709F1-FE7D-45B2-A485-A8BD10CE4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DB288-61B9-4D0B-9AD2-83AF4676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A428-0D75-4AFD-B946-7A90F414C501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0F1AE-7A3F-41EB-AB5D-C7EE2EAA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72700F-0A0C-4BC8-BF38-F498EB46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06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8CBAFA-4778-495F-8C91-0DBD71CF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D39CE9-BFF5-4367-B98A-A3B21561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29C009-7A40-43D2-B8DB-5F28B0A2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4BFD-7538-4AF3-B59B-B352765BC858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11B3B2-9A6D-4C89-9B64-6507792A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38EC32-AF37-4778-9D3D-C80DC6C4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373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A829-C9B3-4640-ACE5-D0D966F6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2A877-005D-42DD-9D41-422DC4CB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945812-2B22-42EC-8EAD-6563D52B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9421-9FA5-406F-8540-43848E155FE8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300CAD-D6FD-4FF0-86F7-1F4BBEF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99AF4-C1BE-4734-8F00-8164D8BA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E2749-8F89-4363-BC3C-F10EC423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5F568-EB78-4630-B3E2-4915C89E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C76683-72C9-46D0-87A0-B9DA7576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32B4-1CD2-4C1A-843C-ED5C1EE28359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25F3EE-E9B1-4C30-B722-1B7707A2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14C125-37F8-4DAF-9535-B8AE8E7F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49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79631C-8F8B-4497-9223-065EDCEF9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017248-5611-454F-B207-2CF7E334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E41E2CE-8006-4C06-BCF4-C54E595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D229817C-0DE2-4629-9E35-5AEC37F1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2F3-0C9A-4D5B-8CB2-B692D7F69335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DC57F5B1-4439-4D8D-B2AD-5E6EEC77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E90EE2AD-C328-4753-BB0E-1A3CD6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6650"/>
            <a:ext cx="2743200" cy="365125"/>
          </a:xfrm>
        </p:spPr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19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D18F9-DCFA-46D7-BC43-3F080878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B948C4-922F-4038-B7AC-70C50D55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2CDA50-79F9-4F7D-A88C-CE323EF45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7BCEE2-0831-4FA5-9E78-07051F96C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E1F560-4F34-407D-B0CC-0D996091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455B98FE-00E7-4491-B62F-9F63CBCF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048C-3F70-423D-95A7-4A649A85001A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FA567B2E-8366-4773-92A6-32C9B419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BADD90E-FEAB-4CC3-9BE9-8C3F3A4B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3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42970-A275-4904-B675-653BB2E4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4A14EA42-A8DF-43C8-B7A4-CD6D5977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C26D-2244-477B-B4A9-8B849EDAF85C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12BC0ED-A9CD-4385-96D1-D65D2E09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DDA7F7B-091D-4550-B05D-C9905400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193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D0E75EEE-1C97-454F-B7FD-C7405E58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E4E8F-3F89-4252-B7CA-7C01D2808E95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8BCC1-2807-4226-B2BA-BDC4E35E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2D1418-9F3F-4EFA-B481-148CAF7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64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A03AC-4AEB-42A4-A20E-DB8DC1BC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6E2CD-11D6-481A-84B4-F68D0A13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1B5C00-00D7-4C8E-BAC3-52D8F774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9AA5DE97-E580-475A-9CF6-2C7D9649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92FC-DC15-4FDC-91F3-FC2B6DC46254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EBAA19F-CE4D-4ED3-AC86-F0D41285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B7EA35D-3F28-4E59-A522-C52FA037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06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05F6-0DB7-4AD4-B997-5F878F34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C0B2653-6269-4EF3-9E03-6BF95B139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54E7AA-5371-423B-9FF4-401321A3E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90EA639D-9257-4048-817E-A537B462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0FA54-E218-4671-B3D6-81793D25A93C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433F7FF-18F3-4E0E-9694-F71A4457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38BD51D-3B91-4D19-8337-04636A9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22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60FF2-C69C-4E64-A7FD-82CFA5BA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C0EE03-6958-4558-9EA0-3EE78A990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E0B322-B82C-421D-A21A-5E853595C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EFC6E-D73B-45BB-B6C5-4F3B61515CC6}" type="datetime1">
              <a:rPr lang="ru-RU" smtClean="0"/>
              <a:t>20.02.2026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986EB-7066-486E-AE00-716F90811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5300" y="6356350"/>
            <a:ext cx="323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A9C1EB-FDBF-4F61-8C92-0C08BD44D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017AC3"/>
                </a:solidFill>
              </a:defRPr>
            </a:lvl1pPr>
          </a:lstStyle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14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gif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B273C-AF6F-4757-9CB8-5015459FA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1"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53E8C3-250B-49FE-BE8B-065D8B13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453" y="5671333"/>
            <a:ext cx="4557094" cy="8221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D6824-1200-4536-91A6-93103584B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Введение в свёрточные нейросети (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CNNs</a:t>
            </a:r>
            <a:r>
              <a:rPr lang="ru-RU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86010F-1F6E-4904-A97D-7406E7B2A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5496"/>
            <a:ext cx="9144000" cy="1655762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Гамаюнов Никита,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магистрант СГТУ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D3400C-1BC6-431E-9C61-91A0113799D0}"/>
              </a:ext>
            </a:extLst>
          </p:cNvPr>
          <p:cNvSpPr/>
          <p:nvPr/>
        </p:nvSpPr>
        <p:spPr>
          <a:xfrm rot="16200000" flipV="1">
            <a:off x="7984576" y="6068147"/>
            <a:ext cx="256493" cy="46864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31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Другие параметры свёртки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1899498"/>
            <a:ext cx="9328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 err="1"/>
              <a:t>Pytorch</a:t>
            </a:r>
            <a:r>
              <a:rPr lang="en-US" sz="2000" dirty="0"/>
              <a:t> </a:t>
            </a:r>
            <a:r>
              <a:rPr lang="ru-RU" sz="2000" dirty="0"/>
              <a:t>свёртка реализована слоем </a:t>
            </a:r>
            <a:r>
              <a:rPr lang="en-US" sz="2000" u="sng" dirty="0"/>
              <a:t>nn.Conv2d()</a:t>
            </a:r>
            <a:r>
              <a:rPr lang="ru-RU" sz="2000" dirty="0"/>
              <a:t>. Основные его параметры: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in_channels</a:t>
            </a:r>
            <a:r>
              <a:rPr lang="ru-RU" sz="2000" b="1" dirty="0"/>
              <a:t> </a:t>
            </a:r>
            <a:r>
              <a:rPr lang="ru-RU" sz="2000" dirty="0"/>
              <a:t>— сколько каналов на входе(например, 3 для RGB)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out_channels</a:t>
            </a:r>
            <a:r>
              <a:rPr lang="ru-RU" sz="2000" b="1" dirty="0"/>
              <a:t> </a:t>
            </a:r>
            <a:r>
              <a:rPr lang="ru-RU" sz="2000" dirty="0"/>
              <a:t>— сколько фильтров</a:t>
            </a:r>
          </a:p>
          <a:p>
            <a:r>
              <a:rPr lang="ru-RU" sz="2000" i="1" dirty="0"/>
              <a:t>	= сколько карт признаков на выходе = размерность фичей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kernel_size</a:t>
            </a:r>
            <a:r>
              <a:rPr lang="ru-RU" sz="2000" b="1" dirty="0"/>
              <a:t> </a:t>
            </a:r>
            <a:r>
              <a:rPr lang="ru-RU" sz="2000" dirty="0"/>
              <a:t>— размер окна свёртки(обычно 3×3, 5×5)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stride</a:t>
            </a:r>
            <a:r>
              <a:rPr lang="ru-RU" sz="2000" dirty="0"/>
              <a:t> — шаг скольжения ядра</a:t>
            </a:r>
            <a:endParaRPr lang="en-US" sz="2000" dirty="0"/>
          </a:p>
          <a:p>
            <a:r>
              <a:rPr lang="ru-RU" sz="2000" i="1" dirty="0"/>
              <a:t>    	больше </a:t>
            </a:r>
            <a:r>
              <a:rPr lang="ru-RU" sz="2000" i="1" dirty="0" err="1"/>
              <a:t>stride</a:t>
            </a:r>
            <a:r>
              <a:rPr lang="ru-RU" sz="2000" i="1" dirty="0"/>
              <a:t> → меньше размер</a:t>
            </a:r>
            <a:r>
              <a:rPr lang="en-US" sz="2000" i="1" dirty="0"/>
              <a:t> </a:t>
            </a:r>
            <a:r>
              <a:rPr lang="ru-RU" sz="2000" i="1" dirty="0"/>
              <a:t>выхода</a:t>
            </a: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padding</a:t>
            </a:r>
            <a:r>
              <a:rPr lang="ru-RU" sz="2000" dirty="0"/>
              <a:t> — сколько нулей добавляем по краям</a:t>
            </a:r>
            <a:r>
              <a:rPr lang="en-US" sz="2000" dirty="0"/>
              <a:t>, </a:t>
            </a:r>
            <a:r>
              <a:rPr lang="ru-RU" sz="2000" dirty="0"/>
              <a:t>чтобы сохранить размер или контролировать его уменьшение</a:t>
            </a:r>
          </a:p>
        </p:txBody>
      </p:sp>
    </p:spTree>
    <p:extLst>
      <p:ext uri="{BB962C8B-B14F-4D97-AF65-F5344CB8AC3E}">
        <p14:creationId xmlns:p14="http://schemas.microsoft.com/office/powerpoint/2010/main" val="40790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Фокус с картами (признаков)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1899498"/>
            <a:ext cx="93285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Заметим фишку:</a:t>
            </a:r>
          </a:p>
          <a:p>
            <a:r>
              <a:rPr lang="ru-RU" sz="2000" dirty="0"/>
              <a:t>Если сворачиваем изображение </a:t>
            </a:r>
            <a:r>
              <a:rPr lang="en-US" sz="2000" dirty="0" err="1"/>
              <a:t>HxW</a:t>
            </a:r>
            <a:r>
              <a:rPr lang="en-US" sz="2000" dirty="0"/>
              <a:t> </a:t>
            </a:r>
            <a:r>
              <a:rPr lang="ru-RU" sz="2000" dirty="0"/>
              <a:t>пикселей ядром размера </a:t>
            </a:r>
            <a:r>
              <a:rPr lang="en-US" sz="2000" dirty="0" err="1"/>
              <a:t>KxK</a:t>
            </a:r>
            <a:r>
              <a:rPr lang="en-US" sz="2000" dirty="0"/>
              <a:t>, </a:t>
            </a:r>
            <a:r>
              <a:rPr lang="ru-RU" sz="2000" dirty="0"/>
              <a:t>и имеем</a:t>
            </a:r>
            <a:r>
              <a:rPr lang="en-US" sz="2000" dirty="0"/>
              <a:t> </a:t>
            </a:r>
            <a:r>
              <a:rPr lang="en-US" sz="2000" dirty="0" err="1"/>
              <a:t>C_in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C</a:t>
            </a:r>
            <a:r>
              <a:rPr lang="ru-RU" sz="2000" dirty="0"/>
              <a:t>_</a:t>
            </a:r>
            <a:r>
              <a:rPr lang="en-US" sz="2000" dirty="0"/>
              <a:t>out </a:t>
            </a:r>
            <a:r>
              <a:rPr lang="ru-RU" sz="2000" dirty="0"/>
              <a:t>каналов на входе и выходе, то число операций слоя можно оценить как: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 * W * K * K * C</a:t>
            </a:r>
            <a:r>
              <a:rPr lang="ru-RU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en-US" sz="2000" b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* </a:t>
            </a:r>
            <a:r>
              <a:rPr lang="en-US" sz="2000" b="1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C_out</a:t>
            </a:r>
            <a:endParaRPr lang="en-US" sz="20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/>
          </a:p>
          <a:p>
            <a:r>
              <a:rPr lang="ru-RU" sz="2000" dirty="0"/>
              <a:t>Если мы уменьшим </a:t>
            </a:r>
            <a:r>
              <a:rPr lang="en-US" sz="2000" dirty="0"/>
              <a:t>H </a:t>
            </a:r>
            <a:r>
              <a:rPr lang="ru-RU" sz="2000" dirty="0"/>
              <a:t>и </a:t>
            </a:r>
            <a:r>
              <a:rPr lang="en-US" sz="2000" dirty="0"/>
              <a:t>W </a:t>
            </a:r>
            <a:r>
              <a:rPr lang="ru-RU" sz="2000" dirty="0"/>
              <a:t>в два раза, то сможем увеличить число выходных карт в 4 при тех же затратах на вычисления. На практике обычно увеличивают </a:t>
            </a:r>
            <a:r>
              <a:rPr lang="en-US" sz="2000" dirty="0" err="1"/>
              <a:t>C_out</a:t>
            </a:r>
            <a:r>
              <a:rPr lang="ru-RU" sz="2000" dirty="0"/>
              <a:t> вдвое.</a:t>
            </a:r>
            <a:endParaRPr lang="ru-RU" sz="2000" b="1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ru-RU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ru-RU" sz="2000" dirty="0"/>
              <a:t>Вывод: сокращение размерности помогает нам иметь </a:t>
            </a:r>
            <a:r>
              <a:rPr lang="ru-RU" sz="2000" u="sng" dirty="0"/>
              <a:t>больше признаков</a:t>
            </a:r>
            <a:r>
              <a:rPr lang="ru-RU" sz="2000" dirty="0"/>
              <a:t> и </a:t>
            </a:r>
            <a:r>
              <a:rPr lang="ru-RU" sz="2000" u="sng" dirty="0"/>
              <a:t>меньше вычислений</a:t>
            </a:r>
            <a:r>
              <a:rPr lang="ru-RU" sz="2000" dirty="0"/>
              <a:t>!</a:t>
            </a:r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5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Пулинг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A4F9E-ED07-4C13-A42F-876C8CBC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30" y="1886487"/>
            <a:ext cx="4981223" cy="3532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2FE51-AB73-45F5-A378-DE3B43254C49}"/>
              </a:ext>
            </a:extLst>
          </p:cNvPr>
          <p:cNvSpPr txBox="1"/>
          <p:nvPr/>
        </p:nvSpPr>
        <p:spPr>
          <a:xfrm>
            <a:off x="653733" y="1899498"/>
            <a:ext cx="9328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Разделим изображение на окна </a:t>
            </a:r>
            <a:r>
              <a:rPr lang="en-US" sz="2000" dirty="0"/>
              <a:t>m</a:t>
            </a:r>
            <a:r>
              <a:rPr lang="ru-RU" sz="2000" dirty="0"/>
              <a:t> </a:t>
            </a:r>
            <a:r>
              <a:rPr lang="en-US" sz="2000" dirty="0"/>
              <a:t>x</a:t>
            </a:r>
            <a:r>
              <a:rPr lang="ru-RU" sz="2000" dirty="0"/>
              <a:t> </a:t>
            </a:r>
            <a:r>
              <a:rPr lang="en-US" sz="2000" dirty="0"/>
              <a:t>m</a:t>
            </a:r>
            <a:endParaRPr lang="ru-RU" sz="2000" dirty="0"/>
          </a:p>
          <a:p>
            <a:r>
              <a:rPr lang="ru-RU" sz="2000" dirty="0"/>
              <a:t>и выберем из каждого окна </a:t>
            </a:r>
            <a:r>
              <a:rPr lang="ru-RU" sz="2000" u="sng" dirty="0"/>
              <a:t>одно значение</a:t>
            </a:r>
          </a:p>
          <a:p>
            <a:r>
              <a:rPr lang="ru-RU" sz="2000" dirty="0"/>
              <a:t>согласно некоторому правилу</a:t>
            </a:r>
          </a:p>
          <a:p>
            <a:endParaRPr lang="ru-RU" sz="2000" dirty="0"/>
          </a:p>
          <a:p>
            <a:r>
              <a:rPr lang="ru-RU" sz="2000" dirty="0"/>
              <a:t>Например, возьмём максимум</a:t>
            </a:r>
          </a:p>
          <a:p>
            <a:r>
              <a:rPr lang="ru-RU" sz="2000" dirty="0"/>
              <a:t>или среднее</a:t>
            </a:r>
          </a:p>
          <a:p>
            <a:endParaRPr lang="ru-RU" sz="2000" dirty="0"/>
          </a:p>
          <a:p>
            <a:r>
              <a:rPr lang="ru-RU" sz="2000" dirty="0"/>
              <a:t>Это позволит уменьшить размерность</a:t>
            </a:r>
          </a:p>
          <a:p>
            <a:r>
              <a:rPr lang="ru-RU" sz="2000" dirty="0"/>
              <a:t>в два раза и увеличить </a:t>
            </a:r>
            <a:r>
              <a:rPr lang="en-US" sz="2000" dirty="0"/>
              <a:t>receptive field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В </a:t>
            </a:r>
            <a:r>
              <a:rPr lang="en-US" sz="2000" dirty="0" err="1"/>
              <a:t>Pytorch</a:t>
            </a:r>
            <a:r>
              <a:rPr lang="en-US" sz="2000" dirty="0"/>
              <a:t>: </a:t>
            </a:r>
            <a:r>
              <a:rPr lang="en-US" sz="2000" u="sng" dirty="0"/>
              <a:t>nn.MaxPool2d()</a:t>
            </a:r>
            <a:r>
              <a:rPr lang="en-US" sz="2000" dirty="0"/>
              <a:t>, </a:t>
            </a:r>
            <a:r>
              <a:rPr lang="en-US" sz="2000" u="sng" dirty="0"/>
              <a:t>nn.AvgPool2d()</a:t>
            </a:r>
            <a:endParaRPr lang="ru-RU" sz="2000" u="sng" dirty="0"/>
          </a:p>
        </p:txBody>
      </p:sp>
    </p:spTree>
    <p:extLst>
      <p:ext uri="{BB962C8B-B14F-4D97-AF65-F5344CB8AC3E}">
        <p14:creationId xmlns:p14="http://schemas.microsoft.com/office/powerpoint/2010/main" val="277570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17" y="30479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Как превратить карты активаций в предсказания?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3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CNN + MLP = &lt;3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2FE51-AB73-45F5-A378-DE3B43254C49}"/>
              </a:ext>
            </a:extLst>
          </p:cNvPr>
          <p:cNvSpPr txBox="1"/>
          <p:nvPr/>
        </p:nvSpPr>
        <p:spPr>
          <a:xfrm>
            <a:off x="653733" y="1899498"/>
            <a:ext cx="9328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Используем свёртки для извлечения признаков из картинки (</a:t>
            </a:r>
            <a:r>
              <a:rPr lang="en-US" sz="2000" dirty="0"/>
              <a:t>feature extraction</a:t>
            </a:r>
            <a:r>
              <a:rPr lang="ru-RU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Передаём выходные карты активаций в </a:t>
            </a:r>
            <a:r>
              <a:rPr lang="ru-RU" sz="2000" dirty="0" err="1"/>
              <a:t>полносвязные</a:t>
            </a:r>
            <a:r>
              <a:rPr lang="ru-RU" sz="2000" dirty="0"/>
              <a:t> слои для классификации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AA9984D-D8ED-42CE-9D34-A8703A75E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5" y="3574508"/>
            <a:ext cx="3986074" cy="224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12E01B0-B5F1-41DD-BE48-9867BF600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2" y="3564670"/>
            <a:ext cx="4459874" cy="224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2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LeNet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5 (1998)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29A19007-F888-4B2C-889E-B3971405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" y="1848851"/>
            <a:ext cx="7975362" cy="21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B55609B2-F0D4-40E7-8AE9-6B981086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487" y="2733821"/>
            <a:ext cx="2190565" cy="25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4B135-DC44-4D33-9349-334C42ADA7E7}"/>
              </a:ext>
            </a:extLst>
          </p:cNvPr>
          <p:cNvSpPr txBox="1"/>
          <p:nvPr/>
        </p:nvSpPr>
        <p:spPr>
          <a:xfrm>
            <a:off x="9916786" y="5344469"/>
            <a:ext cx="157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Yann </a:t>
            </a:r>
            <a:r>
              <a:rPr lang="en-US" dirty="0" err="1"/>
              <a:t>LeCun</a:t>
            </a:r>
            <a:endParaRPr lang="ru-RU" dirty="0"/>
          </a:p>
        </p:txBody>
      </p:sp>
      <p:pic>
        <p:nvPicPr>
          <p:cNvPr id="4102" name="Picture 6" descr="MNIST sample images">
            <a:extLst>
              <a:ext uri="{FF2B5EF4-FFF2-40B4-BE49-F238E27FC236}">
                <a16:creationId xmlns:a16="http://schemas.microsoft.com/office/drawing/2014/main" id="{704F6456-2E56-47E2-BCC0-6919DA68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8" y="4269309"/>
            <a:ext cx="3443201" cy="17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99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AlexNet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(2012)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A1112E8-159B-4581-98D0-AC1D78F1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" y="1787368"/>
            <a:ext cx="7540101" cy="42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3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AutoShape 2" descr="Picture background">
            <a:extLst>
              <a:ext uri="{FF2B5EF4-FFF2-40B4-BE49-F238E27FC236}">
                <a16:creationId xmlns:a16="http://schemas.microsoft.com/office/drawing/2014/main" id="{25985AF2-A77C-47DC-AA7A-64139CFB2B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61B2E5-F156-4A0A-B04B-5F44111F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" y="-620009"/>
            <a:ext cx="12180420" cy="77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ImageNet Timeline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27BB462-EF8D-493E-A222-AFC19896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1813678"/>
            <a:ext cx="9870123" cy="402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8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ResNet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(2015)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EEC9E846-44A7-490B-AD6A-89750F78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9" y="1778038"/>
            <a:ext cx="9148022" cy="42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9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MLP — 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не панацея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19A7-2594-43E6-A67F-89A78988E784}"/>
              </a:ext>
            </a:extLst>
          </p:cNvPr>
          <p:cNvSpPr txBox="1"/>
          <p:nvPr/>
        </p:nvSpPr>
        <p:spPr>
          <a:xfrm>
            <a:off x="833082" y="1735294"/>
            <a:ext cx="9328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 работе с картинками </a:t>
            </a:r>
            <a:r>
              <a:rPr lang="ru-RU" sz="2000" dirty="0" err="1"/>
              <a:t>полносвязные</a:t>
            </a:r>
            <a:r>
              <a:rPr lang="ru-RU" sz="2000" dirty="0"/>
              <a:t> сети: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учитывают взаимное положение пикселей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Ресурсоёмки	</a:t>
            </a:r>
            <a:br>
              <a:rPr lang="ru-RU" sz="2000" dirty="0"/>
            </a:br>
            <a:r>
              <a:rPr lang="ru-RU" sz="2000" dirty="0"/>
              <a:t>	</a:t>
            </a:r>
            <a:r>
              <a:rPr lang="ru-RU" sz="2000" i="1" dirty="0"/>
              <a:t>если имеем картинку 100х100 и скрытый слой в 100 нейронов, 	нам нужен 1 миллион весов.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инвариантны к изменению положения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Могут переобучаться </a:t>
            </a:r>
            <a:r>
              <a:rPr lang="ru-RU" sz="2000" dirty="0">
                <a:sym typeface="Wingdings" panose="05000000000000000000" pitchFamily="2" charset="2"/>
              </a:rPr>
              <a:t></a:t>
            </a:r>
            <a:endParaRPr lang="ru-RU" sz="2000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B29CB0F-DF48-40F5-8B5A-4582BDAA6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2" y="4502405"/>
            <a:ext cx="1614299" cy="161429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AC66888-128A-4EFB-9E93-5926AD49E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042" y="4502405"/>
            <a:ext cx="1614299" cy="161429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B537C8-7988-451E-8652-773882827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22" y="4502405"/>
            <a:ext cx="1614299" cy="16142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8F4C01-86E7-4B6F-A433-AB0FF3B4E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62" y="4502405"/>
            <a:ext cx="1614299" cy="16142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21BDF6-E037-408E-9F6D-6315CF01F7FE}"/>
              </a:ext>
            </a:extLst>
          </p:cNvPr>
          <p:cNvSpPr txBox="1"/>
          <p:nvPr/>
        </p:nvSpPr>
        <p:spPr>
          <a:xfrm>
            <a:off x="8960254" y="4991215"/>
            <a:ext cx="674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Для</a:t>
            </a:r>
            <a:r>
              <a:rPr lang="en-US" sz="2000" dirty="0"/>
              <a:t> MLP-</a:t>
            </a:r>
            <a:r>
              <a:rPr lang="ru-RU" sz="2000" dirty="0"/>
              <a:t>сетки</a:t>
            </a:r>
          </a:p>
          <a:p>
            <a:r>
              <a:rPr lang="ru-RU" sz="2000" dirty="0"/>
              <a:t>это разные бобры </a:t>
            </a:r>
          </a:p>
        </p:txBody>
      </p:sp>
    </p:spTree>
    <p:extLst>
      <p:ext uri="{BB962C8B-B14F-4D97-AF65-F5344CB8AC3E}">
        <p14:creationId xmlns:p14="http://schemas.microsoft.com/office/powerpoint/2010/main" val="109025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4363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Аугментации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653733" y="2111984"/>
            <a:ext cx="6867336" cy="18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2FE51-AB73-45F5-A378-DE3B43254C49}"/>
              </a:ext>
            </a:extLst>
          </p:cNvPr>
          <p:cNvSpPr txBox="1"/>
          <p:nvPr/>
        </p:nvSpPr>
        <p:spPr>
          <a:xfrm>
            <a:off x="653733" y="1899498"/>
            <a:ext cx="51954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Применяем к изображениям из </a:t>
            </a:r>
            <a:r>
              <a:rPr lang="en-US" sz="2000" dirty="0"/>
              <a:t>train </a:t>
            </a:r>
            <a:r>
              <a:rPr lang="ru-RU" sz="2000" dirty="0"/>
              <a:t>случайные модификации (поворот, перенос, отражение, светлее</a:t>
            </a:r>
            <a:r>
              <a:rPr lang="en-US" sz="2000" dirty="0"/>
              <a:t>/</a:t>
            </a:r>
            <a:r>
              <a:rPr lang="ru-RU" sz="2000" dirty="0"/>
              <a:t>теплее,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Каждую эпоху трансформации разные.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Все аугментации из </a:t>
            </a:r>
            <a:r>
              <a:rPr lang="en-US" sz="2000" dirty="0" err="1"/>
              <a:t>PyTorch</a:t>
            </a:r>
            <a:r>
              <a:rPr lang="en-US" sz="2000" dirty="0"/>
              <a:t> </a:t>
            </a:r>
            <a:r>
              <a:rPr lang="ru-RU" sz="2000" dirty="0"/>
              <a:t>можно найти в </a:t>
            </a:r>
            <a:r>
              <a:rPr lang="en-US" sz="2000" u="sng" dirty="0" err="1"/>
              <a:t>torchvision.transforms</a:t>
            </a:r>
            <a:endParaRPr lang="ru-RU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Способ сделать обучение стабильнее и расширить</a:t>
            </a:r>
            <a:r>
              <a:rPr lang="en-US" sz="2000" dirty="0"/>
              <a:t> train </a:t>
            </a:r>
            <a:r>
              <a:rPr lang="ru-RU" sz="2000" dirty="0"/>
              <a:t>выборку.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D12B58-F740-4828-AF43-334F91EEE8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/>
          <a:stretch/>
        </p:blipFill>
        <p:spPr>
          <a:xfrm>
            <a:off x="5943598" y="1801872"/>
            <a:ext cx="5496233" cy="3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7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433986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Полезные ресурсы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2FE51-AB73-45F5-A378-DE3B43254C49}"/>
              </a:ext>
            </a:extLst>
          </p:cNvPr>
          <p:cNvSpPr txBox="1"/>
          <p:nvPr/>
        </p:nvSpPr>
        <p:spPr>
          <a:xfrm>
            <a:off x="653733" y="1899498"/>
            <a:ext cx="519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https://programforyou.ru/poleznoe/convolutional-network-from-scratch-part-zero-introduction</a:t>
            </a:r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A29B9-4724-4181-846C-60FAD1F87791}"/>
              </a:ext>
            </a:extLst>
          </p:cNvPr>
          <p:cNvSpPr txBox="1"/>
          <p:nvPr/>
        </p:nvSpPr>
        <p:spPr>
          <a:xfrm>
            <a:off x="653732" y="3273674"/>
            <a:ext cx="5195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https://setosa.io/ev/image-kernels/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7D694-8AC1-45F0-82BA-2E498AEBB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33" y="2454623"/>
            <a:ext cx="2846033" cy="28460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341E51-F67F-40DB-ACA2-5B0027D1B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00" y="2413850"/>
            <a:ext cx="2925932" cy="29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B273C-AF6F-4757-9CB8-5015459FA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1"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D6824-1200-4536-91A6-93103584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8480"/>
            <a:ext cx="9144000" cy="909320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Спасибо за внимание!</a:t>
            </a:r>
          </a:p>
        </p:txBody>
      </p:sp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051D455E-68BA-45B6-9A8B-042CE146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0" y="5671333"/>
            <a:ext cx="2651422" cy="7888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53E8C3-250B-49FE-BE8B-065D8B13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8710" y="5671333"/>
            <a:ext cx="4557094" cy="8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Свёртка – локальная операция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485057" y="1747266"/>
            <a:ext cx="9328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Возьмём фильтр 3х3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Будем поочерёдно прикладывать его ко всем частям нашего изображения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Умножаем значение каждой ячейки фильтра на значение пикселя под ней, складываем результат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EEB867-36DF-402E-8B53-5D25AA37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5" y="3886571"/>
            <a:ext cx="3438872" cy="1614165"/>
          </a:xfrm>
          <a:prstGeom prst="rect">
            <a:avLst/>
          </a:prstGeom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A343958-DE30-4C21-B558-DCF03FE2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75" y="3240929"/>
            <a:ext cx="4752586" cy="292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0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Свёртка – локальная операция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5BF830-DFB4-4E93-897A-E91CCB66E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803981"/>
            <a:ext cx="11106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Свёртка – локальная операция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9B9B6E-F79A-4091-AF51-C5F5ACF18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60" y="2364174"/>
            <a:ext cx="2490253" cy="3074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F8A207-A6EC-4BA3-9A9F-50B5375FC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927"/>
            <a:ext cx="7031115" cy="27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6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Свёртка – локальная операция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560E6A-B493-40EA-9BC6-967172F3E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28"/>
          <a:stretch/>
        </p:blipFill>
        <p:spPr>
          <a:xfrm>
            <a:off x="838200" y="1820354"/>
            <a:ext cx="9762479" cy="412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Ключ к успеху — БОЛЬШЕ свёрток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77C731-7C07-4738-B54C-3CCB6D78C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59100"/>
            <a:ext cx="11430000" cy="3486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10A489-D9F0-4EB7-8FFF-82441F6F22CA}"/>
              </a:ext>
            </a:extLst>
          </p:cNvPr>
          <p:cNvSpPr txBox="1"/>
          <p:nvPr/>
        </p:nvSpPr>
        <p:spPr>
          <a:xfrm>
            <a:off x="838200" y="1837709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Между свёртками не забываем нелинейности!</a:t>
            </a:r>
          </a:p>
        </p:txBody>
      </p:sp>
    </p:spTree>
    <p:extLst>
      <p:ext uri="{BB962C8B-B14F-4D97-AF65-F5344CB8AC3E}">
        <p14:creationId xmlns:p14="http://schemas.microsoft.com/office/powerpoint/2010/main" val="294499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Receptive field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4158A4-B8A4-4EF9-AB19-0979DB371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8294" y="1864259"/>
            <a:ext cx="6326311" cy="43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Padding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EB5224E-9EEF-48A5-98D1-D0D63EA11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452151" cy="44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5133C02-0A3A-4371-9421-34834DC75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91381-FECC-41C5-84DE-D8A817A8F950}"/>
              </a:ext>
            </a:extLst>
          </p:cNvPr>
          <p:cNvSpPr txBox="1"/>
          <p:nvPr/>
        </p:nvSpPr>
        <p:spPr>
          <a:xfrm>
            <a:off x="846883" y="1756961"/>
            <a:ext cx="932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Заметим, что пикселям по краям изображения уделяется меньше внимания. Чтобы это исправить, окружим картинку рамкой из нулей.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7262F290-903D-4362-811B-86E6FBC4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69" y="2590904"/>
            <a:ext cx="6703061" cy="37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40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Object detection история развития и архитектуры</Template>
  <TotalTime>466</TotalTime>
  <Words>518</Words>
  <Application>Microsoft Office PowerPoint</Application>
  <PresentationFormat>Широкоэкранный</PresentationFormat>
  <Paragraphs>92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Century Gothic</vt:lpstr>
      <vt:lpstr>Тема Office</vt:lpstr>
      <vt:lpstr>Введение в свёрточные нейросети (CNNs)</vt:lpstr>
      <vt:lpstr>MLP — не панацея</vt:lpstr>
      <vt:lpstr>Свёртка – локальная операция</vt:lpstr>
      <vt:lpstr>Свёртка – локальная операция</vt:lpstr>
      <vt:lpstr>Свёртка – локальная операция</vt:lpstr>
      <vt:lpstr>Свёртка – локальная операция</vt:lpstr>
      <vt:lpstr>Ключ к успеху — БОЛЬШЕ свёрток</vt:lpstr>
      <vt:lpstr>Receptive field</vt:lpstr>
      <vt:lpstr>Padding</vt:lpstr>
      <vt:lpstr>Другие параметры свёртки</vt:lpstr>
      <vt:lpstr>Фокус с картами (признаков)</vt:lpstr>
      <vt:lpstr>Пулинг</vt:lpstr>
      <vt:lpstr>Как превратить карты активаций в предсказания?</vt:lpstr>
      <vt:lpstr>CNN + MLP = &lt;3</vt:lpstr>
      <vt:lpstr>LeNet 5 (1998)</vt:lpstr>
      <vt:lpstr>AlexNet (2012)</vt:lpstr>
      <vt:lpstr>Презентация PowerPoint</vt:lpstr>
      <vt:lpstr>ImageNet Timeline</vt:lpstr>
      <vt:lpstr>ResNet (2015)</vt:lpstr>
      <vt:lpstr>Аугментации</vt:lpstr>
      <vt:lpstr>Полезные ресурсы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свёрточные нейросети (CNNs)</dc:title>
  <dc:creator>Гамаюнов Никита Ефимович</dc:creator>
  <cp:lastModifiedBy>Гамаюнов Никита Ефимович</cp:lastModifiedBy>
  <cp:revision>14</cp:revision>
  <dcterms:created xsi:type="dcterms:W3CDTF">2026-02-19T05:56:00Z</dcterms:created>
  <dcterms:modified xsi:type="dcterms:W3CDTF">2026-02-20T12:20:45Z</dcterms:modified>
</cp:coreProperties>
</file>